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373" r:id="rId23"/>
    <p:sldId id="282" r:id="rId24"/>
    <p:sldId id="284" r:id="rId25"/>
    <p:sldId id="317" r:id="rId26"/>
    <p:sldId id="285" r:id="rId27"/>
    <p:sldId id="286" r:id="rId28"/>
    <p:sldId id="290" r:id="rId29"/>
    <p:sldId id="322" r:id="rId30"/>
    <p:sldId id="323" r:id="rId31"/>
    <p:sldId id="356" r:id="rId32"/>
    <p:sldId id="325" r:id="rId33"/>
    <p:sldId id="358" r:id="rId34"/>
    <p:sldId id="359" r:id="rId35"/>
    <p:sldId id="363" r:id="rId36"/>
    <p:sldId id="353" r:id="rId37"/>
    <p:sldId id="360" r:id="rId38"/>
    <p:sldId id="364" r:id="rId39"/>
    <p:sldId id="365" r:id="rId40"/>
    <p:sldId id="367" r:id="rId41"/>
    <p:sldId id="368" r:id="rId42"/>
    <p:sldId id="369" r:id="rId43"/>
    <p:sldId id="352" r:id="rId44"/>
    <p:sldId id="357" r:id="rId45"/>
    <p:sldId id="370" r:id="rId46"/>
    <p:sldId id="274" r:id="rId47"/>
    <p:sldId id="275" r:id="rId48"/>
    <p:sldId id="311" r:id="rId49"/>
    <p:sldId id="336" r:id="rId50"/>
    <p:sldId id="276" r:id="rId51"/>
    <p:sldId id="291" r:id="rId52"/>
    <p:sldId id="331" r:id="rId53"/>
    <p:sldId id="330" r:id="rId54"/>
    <p:sldId id="334" r:id="rId55"/>
    <p:sldId id="345" r:id="rId56"/>
    <p:sldId id="312" r:id="rId57"/>
    <p:sldId id="292" r:id="rId58"/>
    <p:sldId id="335" r:id="rId59"/>
    <p:sldId id="348" r:id="rId60"/>
    <p:sldId id="339" r:id="rId61"/>
    <p:sldId id="338" r:id="rId62"/>
    <p:sldId id="351" r:id="rId63"/>
    <p:sldId id="340" r:id="rId64"/>
    <p:sldId id="313" r:id="rId65"/>
    <p:sldId id="355" r:id="rId66"/>
    <p:sldId id="304" r:id="rId67"/>
    <p:sldId id="341" r:id="rId68"/>
    <p:sldId id="34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4" autoAdjust="0"/>
    <p:restoredTop sz="79548" autoAdjust="0"/>
  </p:normalViewPr>
  <p:slideViewPr>
    <p:cSldViewPr snapToGrid="0">
      <p:cViewPr varScale="1">
        <p:scale>
          <a:sx n="52" d="100"/>
          <a:sy n="52" d="100"/>
        </p:scale>
        <p:origin x="856" y="48"/>
      </p:cViewPr>
      <p:guideLst/>
    </p:cSldViewPr>
  </p:slideViewPr>
  <p:notesTextViewPr>
    <p:cViewPr>
      <p:scale>
        <a:sx n="100" d="100"/>
        <a:sy n="100" d="100"/>
      </p:scale>
      <p:origin x="0" y="0"/>
    </p:cViewPr>
  </p:notesTextViewPr>
  <p:sorterViewPr>
    <p:cViewPr>
      <p:scale>
        <a:sx n="80" d="100"/>
        <a:sy n="80" d="100"/>
      </p:scale>
      <p:origin x="0" y="-9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44</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60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62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67</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9.png"/><Relationship Id="rId4" Type="http://schemas.openxmlformats.org/officeDocument/2006/relationships/hyperlink" Target="https://duo.com/decipher/apt41-compromised-six-state-government-networ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_w=2000"/></Relationships>
</file>

<file path=ppt/slides/_rels/slide34.xml.rels><?xml version="1.0" encoding="UTF-8" standalone="yes"?>
<Relationships xmlns="http://schemas.openxmlformats.org/package/2006/relationships"><Relationship Id="rId3" Type="http://schemas.openxmlformats.org/officeDocument/2006/relationships/image" Target="../media/image20.jpg_w=2000"/><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 or '1'='1 and password of ') OR MD5('1')=MD5('1,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B9D8-5AAB-7F30-2468-221612AA7C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81E37E-7463-23A5-BE87-50C837F6A073}"/>
              </a:ext>
            </a:extLst>
          </p:cNvPr>
          <p:cNvSpPr>
            <a:spLocks noGrp="1"/>
          </p:cNvSpPr>
          <p:nvPr>
            <p:ph idx="1"/>
          </p:nvPr>
        </p:nvSpPr>
        <p:spPr/>
        <p:txBody>
          <a:bodyPr/>
          <a:lstStyle/>
          <a:p>
            <a:r>
              <a:rPr lang="en-US" dirty="0"/>
              <a:t>Using the username of ' or '1'='1 and password of ') OR MD5('1')=MD5('1, we were able to login to </a:t>
            </a:r>
            <a:r>
              <a:rPr lang="en-US" dirty="0" err="1"/>
              <a:t>FlyCASS</a:t>
            </a:r>
            <a:r>
              <a:rPr lang="en-US" dirty="0"/>
              <a:t> as an administrator of Air Transport International!</a:t>
            </a:r>
          </a:p>
        </p:txBody>
      </p:sp>
      <p:sp>
        <p:nvSpPr>
          <p:cNvPr id="4" name="Slide Number Placeholder 3">
            <a:extLst>
              <a:ext uri="{FF2B5EF4-FFF2-40B4-BE49-F238E27FC236}">
                <a16:creationId xmlns:a16="http://schemas.microsoft.com/office/drawing/2014/main" id="{F9751CB7-9718-0539-AEA0-DC8AC3BAEC4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a:extLst>
              <a:ext uri="{FF2B5EF4-FFF2-40B4-BE49-F238E27FC236}">
                <a16:creationId xmlns:a16="http://schemas.microsoft.com/office/drawing/2014/main" id="{A801A591-9399-8D95-715A-728B853D11CD}"/>
              </a:ext>
            </a:extLst>
          </p:cNvPr>
          <p:cNvPicPr>
            <a:picLocks noChangeAspect="1"/>
          </p:cNvPicPr>
          <p:nvPr/>
        </p:nvPicPr>
        <p:blipFill>
          <a:blip r:embed="rId2"/>
          <a:stretch>
            <a:fillRect/>
          </a:stretch>
        </p:blipFill>
        <p:spPr>
          <a:xfrm>
            <a:off x="5603966" y="2972450"/>
            <a:ext cx="4187536" cy="3885550"/>
          </a:xfrm>
          <a:prstGeom prst="rect">
            <a:avLst/>
          </a:prstGeom>
        </p:spPr>
      </p:pic>
    </p:spTree>
    <p:extLst>
      <p:ext uri="{BB962C8B-B14F-4D97-AF65-F5344CB8AC3E}">
        <p14:creationId xmlns:p14="http://schemas.microsoft.com/office/powerpoint/2010/main" val="157866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1786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34</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A private key can be used </a:t>
            </a:r>
            <a:r>
              <a:rPr lang="en-US" i="1" dirty="0"/>
              <a:t>only</a:t>
            </a:r>
            <a:r>
              <a:rPr lang="en-US" dirty="0"/>
              <a:t> by its owner</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202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38</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40</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2A9-791E-9CEA-5F1A-A4513557F3EC}"/>
              </a:ext>
            </a:extLst>
          </p:cNvPr>
          <p:cNvSpPr>
            <a:spLocks noGrp="1"/>
          </p:cNvSpPr>
          <p:nvPr>
            <p:ph type="title"/>
          </p:nvPr>
        </p:nvSpPr>
        <p:spPr/>
        <p:txBody>
          <a:bodyPr/>
          <a:lstStyle/>
          <a:p>
            <a:r>
              <a:rPr lang="en-US" dirty="0"/>
              <a:t>This is just the tip of the iceberg</a:t>
            </a:r>
          </a:p>
        </p:txBody>
      </p:sp>
      <p:sp>
        <p:nvSpPr>
          <p:cNvPr id="3" name="Content Placeholder 2">
            <a:extLst>
              <a:ext uri="{FF2B5EF4-FFF2-40B4-BE49-F238E27FC236}">
                <a16:creationId xmlns:a16="http://schemas.microsoft.com/office/drawing/2014/main" id="{264E1F77-6677-157F-27E7-DF7ABA6ACF73}"/>
              </a:ext>
            </a:extLst>
          </p:cNvPr>
          <p:cNvSpPr>
            <a:spLocks noGrp="1"/>
          </p:cNvSpPr>
          <p:nvPr>
            <p:ph idx="1"/>
          </p:nvPr>
        </p:nvSpPr>
        <p:spPr/>
        <p:txBody>
          <a:bodyPr>
            <a:normAutofit lnSpcReduction="10000"/>
          </a:bodyPr>
          <a:lstStyle/>
          <a:p>
            <a:r>
              <a:rPr lang="en-US" dirty="0"/>
              <a:t>Can I get both confidentiality and integrity at the same time?</a:t>
            </a:r>
          </a:p>
          <a:p>
            <a:r>
              <a:rPr lang="en-US" dirty="0"/>
              <a:t>How do I know that the key on Avery's billboard actually belongs to the Avery I know?</a:t>
            </a:r>
          </a:p>
          <a:p>
            <a:endParaRPr lang="en-US" dirty="0"/>
          </a:p>
          <a:p>
            <a:r>
              <a:rPr lang="en-US" dirty="0"/>
              <a:t>How do I generate a key pair?</a:t>
            </a:r>
          </a:p>
          <a:p>
            <a:r>
              <a:rPr lang="en-US" dirty="0"/>
              <a:t>How do I tell other people my public key, but keep my private key private?</a:t>
            </a:r>
          </a:p>
          <a:p>
            <a:r>
              <a:rPr lang="en-US" dirty="0"/>
              <a:t>All this, and more, is beyond the scope of this course </a:t>
            </a:r>
            <a:r>
              <a:rPr lang="en-US" dirty="0">
                <a:sym typeface="Wingdings" panose="05000000000000000000" pitchFamily="2" charset="2"/>
              </a:rPr>
              <a:t></a:t>
            </a:r>
            <a:endParaRPr lang="en-US" dirty="0"/>
          </a:p>
          <a:p>
            <a:endParaRPr lang="en-US" dirty="0"/>
          </a:p>
        </p:txBody>
      </p:sp>
      <p:sp>
        <p:nvSpPr>
          <p:cNvPr id="4" name="Slide Number Placeholder 3">
            <a:extLst>
              <a:ext uri="{FF2B5EF4-FFF2-40B4-BE49-F238E27FC236}">
                <a16:creationId xmlns:a16="http://schemas.microsoft.com/office/drawing/2014/main" id="{D763211A-8134-4728-159F-3833BD063A71}"/>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118399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4E9-0F10-EFE4-E0EC-55AD7AF9CD35}"/>
              </a:ext>
            </a:extLst>
          </p:cNvPr>
          <p:cNvSpPr>
            <a:spLocks noGrp="1"/>
          </p:cNvSpPr>
          <p:nvPr>
            <p:ph type="title"/>
          </p:nvPr>
        </p:nvSpPr>
        <p:spPr>
          <a:xfrm>
            <a:off x="838199" y="18255"/>
            <a:ext cx="11005457"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FB42F7FC-520F-DD9A-9246-56EFD60925E3}"/>
              </a:ext>
            </a:extLst>
          </p:cNvPr>
          <p:cNvSpPr>
            <a:spLocks noGrp="1"/>
          </p:cNvSpPr>
          <p:nvPr>
            <p:ph idx="1"/>
          </p:nvPr>
        </p:nvSpPr>
        <p:spPr>
          <a:xfrm>
            <a:off x="838200" y="1500160"/>
            <a:ext cx="6761696" cy="4351338"/>
          </a:xfrm>
        </p:spPr>
        <p:txBody>
          <a:bodyPr>
            <a:normAutofit lnSpcReduction="10000"/>
          </a:bodyPr>
          <a:lstStyle/>
          <a:p>
            <a:r>
              <a:rPr lang="en-US" dirty="0"/>
              <a:t>How does Avery know that the party on the other end of the line is Amazon, Inc.?</a:t>
            </a:r>
          </a:p>
          <a:p>
            <a:r>
              <a:rPr lang="en-US" dirty="0"/>
              <a:t>A third-party (the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a:t>
            </a:r>
            <a:r>
              <a:rPr lang="en-US" i="1" dirty="0"/>
              <a:t>encrypted</a:t>
            </a:r>
            <a:r>
              <a:rPr lang="en-US" dirty="0"/>
              <a:t> with its own private key.</a:t>
            </a:r>
          </a:p>
          <a:p>
            <a:r>
              <a:rPr lang="en-US" dirty="0"/>
              <a:t>Avery decrypts the certificate, using the CA's public key.  Avery now has the public key of "Amazon Inc".</a:t>
            </a:r>
          </a:p>
          <a:p>
            <a:endParaRPr lang="en-US" dirty="0"/>
          </a:p>
        </p:txBody>
      </p:sp>
      <p:sp>
        <p:nvSpPr>
          <p:cNvPr id="4" name="Slide Number Placeholder 3">
            <a:extLst>
              <a:ext uri="{FF2B5EF4-FFF2-40B4-BE49-F238E27FC236}">
                <a16:creationId xmlns:a16="http://schemas.microsoft.com/office/drawing/2014/main" id="{0C2CB40E-99F0-EBA0-E1F8-D7545D7FF692}"/>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6" name="Picture 5">
            <a:extLst>
              <a:ext uri="{FF2B5EF4-FFF2-40B4-BE49-F238E27FC236}">
                <a16:creationId xmlns:a16="http://schemas.microsoft.com/office/drawing/2014/main" id="{C0EDA8CC-3199-66FB-11FD-852C5356993A}"/>
              </a:ext>
            </a:extLst>
          </p:cNvPr>
          <p:cNvPicPr>
            <a:picLocks noChangeAspect="1"/>
          </p:cNvPicPr>
          <p:nvPr/>
        </p:nvPicPr>
        <p:blipFill>
          <a:blip r:embed="rId2"/>
          <a:stretch>
            <a:fillRect/>
          </a:stretch>
        </p:blipFill>
        <p:spPr>
          <a:xfrm rot="696381">
            <a:off x="8000554" y="2087849"/>
            <a:ext cx="3963292" cy="2682301"/>
          </a:xfrm>
          <a:prstGeom prst="rect">
            <a:avLst/>
          </a:prstGeom>
        </p:spPr>
      </p:pic>
      <p:sp>
        <p:nvSpPr>
          <p:cNvPr id="8" name="TextBox 7">
            <a:extLst>
              <a:ext uri="{FF2B5EF4-FFF2-40B4-BE49-F238E27FC236}">
                <a16:creationId xmlns:a16="http://schemas.microsoft.com/office/drawing/2014/main" id="{D302A76C-9AD9-5D55-8792-756BB792B935}"/>
              </a:ext>
            </a:extLst>
          </p:cNvPr>
          <p:cNvSpPr txBox="1"/>
          <p:nvPr/>
        </p:nvSpPr>
        <p:spPr>
          <a:xfrm>
            <a:off x="5559879" y="5546175"/>
            <a:ext cx="6101442"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Amazon.com will share their public key and some real-world proof that they are amazon.com to the CA.</a:t>
            </a:r>
          </a:p>
        </p:txBody>
      </p:sp>
    </p:spTree>
    <p:extLst>
      <p:ext uri="{BB962C8B-B14F-4D97-AF65-F5344CB8AC3E}">
        <p14:creationId xmlns:p14="http://schemas.microsoft.com/office/powerpoint/2010/main" val="28329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43</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44</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53</a:t>
            </a:fld>
            <a:endParaRPr lang="en-US"/>
          </a:p>
        </p:txBody>
      </p:sp>
    </p:spTree>
    <p:extLst>
      <p:ext uri="{BB962C8B-B14F-4D97-AF65-F5344CB8AC3E}">
        <p14:creationId xmlns:p14="http://schemas.microsoft.com/office/powerpoint/2010/main" val="2508270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54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55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59</a:t>
            </a:fld>
            <a:endParaRPr lang="en-US"/>
          </a:p>
        </p:txBody>
      </p:sp>
    </p:spTree>
    <p:extLst>
      <p:ext uri="{BB962C8B-B14F-4D97-AF65-F5344CB8AC3E}">
        <p14:creationId xmlns:p14="http://schemas.microsoft.com/office/powerpoint/2010/main" val="4257251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60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62</a:t>
            </a:fld>
            <a:endParaRPr lang="en-US"/>
          </a:p>
        </p:txBody>
      </p:sp>
    </p:spTree>
    <p:extLst>
      <p:ext uri="{BB962C8B-B14F-4D97-AF65-F5344CB8AC3E}">
        <p14:creationId xmlns:p14="http://schemas.microsoft.com/office/powerpoint/2010/main" val="1364659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63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65</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67</a:t>
            </a:fld>
            <a:endParaRPr lang="en-US"/>
          </a:p>
        </p:txBody>
      </p:sp>
    </p:spTree>
    <p:extLst>
      <p:ext uri="{BB962C8B-B14F-4D97-AF65-F5344CB8AC3E}">
        <p14:creationId xmlns:p14="http://schemas.microsoft.com/office/powerpoint/2010/main" val="3390111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54427</TotalTime>
  <Words>8196</Words>
  <Application>Microsoft Office PowerPoint</Application>
  <PresentationFormat>Widescreen</PresentationFormat>
  <Paragraphs>751</Paragraphs>
  <Slides>68</Slides>
  <Notes>54</Notes>
  <HiddenSlides>6</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4"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PowerPoint Presentation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This is just the tip of the iceberg</vt:lpstr>
      <vt:lpstr>Back to the original question: How does Avery know that this request is coming from Amazon, Inc.? </vt:lpstr>
      <vt:lpstr>Certificate Authorities issue SSL Certificates</vt:lpstr>
      <vt:lpstr>How does Avery know that this request is coming from Amazon?</vt:lpstr>
      <vt:lpstr>Back to the original question: How does Avery know that this request is coming from Amazon, Inc.? </vt:lpstr>
      <vt:lpstr>Why should we trust the CA?</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174</cp:revision>
  <dcterms:created xsi:type="dcterms:W3CDTF">2021-01-07T15:19:22Z</dcterms:created>
  <dcterms:modified xsi:type="dcterms:W3CDTF">2024-11-05T17:08:53Z</dcterms:modified>
</cp:coreProperties>
</file>